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5" r:id="rId5"/>
    <p:sldId id="256" r:id="rId6"/>
    <p:sldId id="257" r:id="rId7"/>
    <p:sldId id="258" r:id="rId8"/>
    <p:sldId id="259" r:id="rId9"/>
    <p:sldId id="281" r:id="rId10"/>
    <p:sldId id="266" r:id="rId11"/>
    <p:sldId id="268" r:id="rId12"/>
    <p:sldId id="278" r:id="rId13"/>
    <p:sldId id="279" r:id="rId14"/>
    <p:sldId id="269" r:id="rId15"/>
    <p:sldId id="282" r:id="rId16"/>
    <p:sldId id="280" r:id="rId17"/>
    <p:sldId id="274" r:id="rId18"/>
    <p:sldId id="271" r:id="rId19"/>
    <p:sldId id="270" r:id="rId20"/>
    <p:sldId id="276" r:id="rId21"/>
    <p:sldId id="277" r:id="rId22"/>
    <p:sldId id="272" r:id="rId23"/>
    <p:sldId id="273" r:id="rId24"/>
    <p:sldId id="275" r:id="rId2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21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868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094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787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393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84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382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611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873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547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364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40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3CED1-A285-4DC2-85DA-07308D4A2295}" type="datetimeFigureOut">
              <a:rPr lang="de-DE" smtClean="0"/>
              <a:t>06.05.22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1640E-C50E-491A-83F6-A17EC7332F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291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706881" y="1714546"/>
            <a:ext cx="9144000" cy="2073275"/>
          </a:xfrm>
        </p:spPr>
        <p:txBody>
          <a:bodyPr>
            <a:normAutofit fontScale="90000"/>
          </a:bodyPr>
          <a:lstStyle/>
          <a:p>
            <a:pPr algn="l"/>
            <a:br>
              <a:rPr lang="de-DE" sz="3200" dirty="0">
                <a:latin typeface="+mn-lt"/>
              </a:rPr>
            </a:br>
            <a:br>
              <a:rPr lang="de-DE" sz="3200" dirty="0">
                <a:latin typeface="+mn-lt"/>
              </a:rPr>
            </a:br>
            <a:br>
              <a:rPr lang="de-DE" sz="3200" dirty="0">
                <a:latin typeface="+mn-lt"/>
              </a:rPr>
            </a:br>
            <a:r>
              <a:rPr lang="de-DE" sz="4900" dirty="0">
                <a:latin typeface="+mn-lt"/>
              </a:rPr>
              <a:t>Demenz kann jeden treffen</a:t>
            </a:r>
            <a:br>
              <a:rPr lang="de-DE" sz="4900" dirty="0">
                <a:latin typeface="+mn-lt"/>
              </a:rPr>
            </a:br>
            <a:br>
              <a:rPr lang="de-DE" sz="3200" dirty="0">
                <a:latin typeface="+mn-lt"/>
              </a:rPr>
            </a:br>
            <a:br>
              <a:rPr lang="de-DE" sz="3200" dirty="0">
                <a:latin typeface="+mn-lt"/>
              </a:rPr>
            </a:br>
            <a:r>
              <a:rPr lang="de-DE" sz="3200" dirty="0">
                <a:latin typeface="+mn-lt"/>
              </a:rPr>
              <a:t>1,5 Millionen Menschen in Deutschland </a:t>
            </a:r>
            <a:br>
              <a:rPr lang="de-DE" sz="3200" dirty="0">
                <a:latin typeface="+mn-lt"/>
              </a:rPr>
            </a:br>
            <a:r>
              <a:rPr lang="de-DE" sz="3200" dirty="0">
                <a:latin typeface="+mn-lt"/>
              </a:rPr>
              <a:t>sind von Demenz betroffen. </a:t>
            </a:r>
            <a:br>
              <a:rPr lang="de-DE" sz="3200" dirty="0">
                <a:latin typeface="+mn-lt"/>
              </a:rPr>
            </a:br>
            <a:br>
              <a:rPr lang="de-DE" sz="3200" dirty="0">
                <a:latin typeface="+mn-lt"/>
              </a:rPr>
            </a:br>
            <a:r>
              <a:rPr lang="de-DE" sz="3200" dirty="0">
                <a:latin typeface="+mn-lt"/>
              </a:rPr>
              <a:t>Jährlich erkranken 160 000 neu.</a:t>
            </a:r>
            <a:br>
              <a:rPr lang="de-DE" sz="3200" dirty="0">
                <a:latin typeface="+mn-lt"/>
              </a:rPr>
            </a:br>
            <a:br>
              <a:rPr lang="de-DE" sz="3200" dirty="0">
                <a:latin typeface="+mn-lt"/>
              </a:rPr>
            </a:br>
            <a:r>
              <a:rPr lang="de-DE" sz="3200" dirty="0">
                <a:latin typeface="+mn-lt"/>
              </a:rPr>
              <a:t>Von den 60jährigen ist jeder 100. betroffen;</a:t>
            </a:r>
            <a:br>
              <a:rPr lang="de-DE" sz="3200" dirty="0">
                <a:latin typeface="+mn-lt"/>
              </a:rPr>
            </a:br>
            <a:r>
              <a:rPr lang="de-DE" sz="3200" dirty="0">
                <a:latin typeface="+mn-lt"/>
              </a:rPr>
              <a:t>von den 80jährigen ist jeder 10. betroffen;</a:t>
            </a:r>
            <a:br>
              <a:rPr lang="de-DE" sz="3200" dirty="0">
                <a:latin typeface="+mn-lt"/>
              </a:rPr>
            </a:br>
            <a:r>
              <a:rPr lang="de-DE" sz="3200" dirty="0">
                <a:latin typeface="+mn-lt"/>
              </a:rPr>
              <a:t>von den 90jährigen ist jeder 3. betroffen.</a:t>
            </a:r>
            <a:br>
              <a:rPr lang="de-DE" sz="3200" dirty="0">
                <a:latin typeface="+mn-lt"/>
              </a:rPr>
            </a:br>
            <a:br>
              <a:rPr lang="de-DE" sz="3200" dirty="0">
                <a:latin typeface="+mn-lt"/>
              </a:rPr>
            </a:br>
            <a:r>
              <a:rPr lang="de-DE" sz="3200" dirty="0">
                <a:latin typeface="+mn-lt"/>
              </a:rPr>
              <a:t>800 000 sind an Alzheimer erkrankt</a:t>
            </a:r>
          </a:p>
        </p:txBody>
      </p:sp>
    </p:spTree>
    <p:extLst>
      <p:ext uri="{BB962C8B-B14F-4D97-AF65-F5344CB8AC3E}">
        <p14:creationId xmlns:p14="http://schemas.microsoft.com/office/powerpoint/2010/main" val="2785680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02" y="862149"/>
            <a:ext cx="8915171" cy="5314814"/>
          </a:xfrm>
        </p:spPr>
      </p:pic>
    </p:spTree>
    <p:extLst>
      <p:ext uri="{BB962C8B-B14F-4D97-AF65-F5344CB8AC3E}">
        <p14:creationId xmlns:p14="http://schemas.microsoft.com/office/powerpoint/2010/main" val="3923496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Drei Phasen der Demenz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73200"/>
            <a:ext cx="10515600" cy="480906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3600" dirty="0"/>
          </a:p>
          <a:p>
            <a:pPr marL="0" indent="0">
              <a:buNone/>
            </a:pPr>
            <a:r>
              <a:rPr lang="de-DE" sz="9600" dirty="0"/>
              <a:t>1.Phase: leichtgradige Demenz</a:t>
            </a:r>
          </a:p>
          <a:p>
            <a:pPr marL="0" indent="0">
              <a:buNone/>
            </a:pPr>
            <a:endParaRPr lang="de-DE" sz="9600" dirty="0"/>
          </a:p>
          <a:p>
            <a:r>
              <a:rPr lang="de-DE" sz="9600" dirty="0"/>
              <a:t>Defizite im Kurzzeitgedächtnis, </a:t>
            </a:r>
          </a:p>
          <a:p>
            <a:r>
              <a:rPr lang="de-DE" sz="9600" dirty="0"/>
              <a:t>Nachlassen der Leistungsfähigkeit,</a:t>
            </a:r>
          </a:p>
          <a:p>
            <a:r>
              <a:rPr lang="de-DE" sz="9600" dirty="0"/>
              <a:t>Vergesslichkeit,</a:t>
            </a:r>
          </a:p>
          <a:p>
            <a:r>
              <a:rPr lang="de-DE" sz="9600" dirty="0"/>
              <a:t>Findet Wege nicht mehr</a:t>
            </a:r>
          </a:p>
          <a:p>
            <a:r>
              <a:rPr lang="de-DE" sz="9600" dirty="0"/>
              <a:t>Versteht Rezepte/Baupläne  nicht mehr </a:t>
            </a:r>
          </a:p>
          <a:p>
            <a:r>
              <a:rPr lang="de-DE" sz="9600" dirty="0"/>
              <a:t>Überspielt die Defizite, obwohl er sie registriert</a:t>
            </a:r>
          </a:p>
          <a:p>
            <a:r>
              <a:rPr lang="de-DE" sz="9600" dirty="0"/>
              <a:t> Verunsicherung, </a:t>
            </a:r>
          </a:p>
          <a:p>
            <a:r>
              <a:rPr lang="de-DE" sz="9600" dirty="0"/>
              <a:t>Angst vor Identitätsverlust, Veränderungen, </a:t>
            </a:r>
          </a:p>
          <a:p>
            <a:r>
              <a:rPr lang="de-DE" sz="9600" dirty="0"/>
              <a:t>eigene Realität,</a:t>
            </a:r>
          </a:p>
          <a:p>
            <a:r>
              <a:rPr lang="de-DE" sz="9600" dirty="0"/>
              <a:t>Verliert Verhältnis zum Geld, Kaufrausch</a:t>
            </a:r>
          </a:p>
          <a:p>
            <a:pPr marL="0" lvl="0" indent="0">
              <a:buNone/>
            </a:pPr>
            <a:r>
              <a:rPr lang="de-DE" sz="9600" dirty="0"/>
              <a:t> </a:t>
            </a:r>
            <a:r>
              <a:rPr lang="de-DE" sz="800" dirty="0"/>
              <a:t>Sie erkennen aber ihre Defizite und versuchen diese durch eine Art „Hochhaltung einer Maske" zu überspielen.</a:t>
            </a:r>
          </a:p>
          <a:p>
            <a:pPr marL="0" indent="0">
              <a:buNone/>
            </a:pPr>
            <a:endParaRPr lang="de-DE" sz="9600" dirty="0"/>
          </a:p>
        </p:txBody>
      </p:sp>
    </p:spTree>
    <p:extLst>
      <p:ext uri="{BB962C8B-B14F-4D97-AF65-F5344CB8AC3E}">
        <p14:creationId xmlns:p14="http://schemas.microsoft.com/office/powerpoint/2010/main" val="2764421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5542"/>
          </a:xfrm>
        </p:spPr>
        <p:txBody>
          <a:bodyPr>
            <a:normAutofit fontScale="90000"/>
          </a:bodyPr>
          <a:lstStyle/>
          <a:p>
            <a:r>
              <a:rPr lang="de-DE" sz="4800" b="1" dirty="0"/>
              <a:t>2. Phase: mittelschwere Demenz</a:t>
            </a:r>
            <a:br>
              <a:rPr lang="de-DE" sz="4800" b="1" dirty="0"/>
            </a:br>
            <a:endParaRPr lang="de-DE" sz="4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/>
              <a:t>Einschränkungen im Orientierungsvermögen lassen ein Alleinleben nicht mehr zu, </a:t>
            </a:r>
          </a:p>
          <a:p>
            <a:pPr marL="0" indent="0">
              <a:buNone/>
            </a:pPr>
            <a:r>
              <a:rPr lang="de-DE" dirty="0"/>
              <a:t>Tag-Nach-Rhythmus geht verloren, </a:t>
            </a:r>
          </a:p>
          <a:p>
            <a:pPr marL="0" indent="0">
              <a:buNone/>
            </a:pPr>
            <a:r>
              <a:rPr lang="de-DE" dirty="0"/>
              <a:t>einfache Wege werden nicht mehr gefunden.</a:t>
            </a:r>
          </a:p>
          <a:p>
            <a:pPr marL="0" indent="0">
              <a:buNone/>
            </a:pPr>
            <a:r>
              <a:rPr lang="de-DE" dirty="0"/>
              <a:t>Vertraute Handlungen  (Kochen, TV bedienen Tel. </a:t>
            </a:r>
            <a:r>
              <a:rPr lang="de-DE" dirty="0" err="1"/>
              <a:t>Nr</a:t>
            </a:r>
            <a:r>
              <a:rPr lang="de-DE" dirty="0"/>
              <a:t> wählen) werden nicht mehr beherrscht, </a:t>
            </a:r>
          </a:p>
          <a:p>
            <a:pPr marL="0" indent="0">
              <a:buNone/>
            </a:pPr>
            <a:r>
              <a:rPr lang="de-DE" dirty="0"/>
              <a:t>Rückzug und Leben in ihren eigenen Erinnerungen. </a:t>
            </a:r>
          </a:p>
          <a:p>
            <a:pPr marL="0" indent="0">
              <a:buNone/>
            </a:pPr>
            <a:r>
              <a:rPr lang="de-DE" dirty="0"/>
              <a:t>Sie sind an Orten und zu Zeiten ihrer eigenen Vergangenheit.</a:t>
            </a:r>
          </a:p>
          <a:p>
            <a:pPr marL="0" indent="0">
              <a:buNone/>
            </a:pPr>
            <a:r>
              <a:rPr lang="de-DE" dirty="0"/>
              <a:t>Sprache wird ärmer, </a:t>
            </a:r>
          </a:p>
          <a:p>
            <a:pPr marL="0" indent="0">
              <a:buNone/>
            </a:pPr>
            <a:r>
              <a:rPr lang="de-DE" dirty="0"/>
              <a:t>Äußerungen durch körperliche Zeichen wie rhythmisches Schlagen, ständiges auf</a:t>
            </a:r>
          </a:p>
          <a:p>
            <a:pPr marL="0" indent="0">
              <a:buNone/>
            </a:pPr>
            <a:r>
              <a:rPr lang="de-DE" dirty="0"/>
              <a:t> und ab Gehen, etc.</a:t>
            </a:r>
          </a:p>
          <a:p>
            <a:pPr marL="0" indent="0">
              <a:buNone/>
            </a:pPr>
            <a:r>
              <a:rPr lang="de-DE" dirty="0"/>
              <a:t>Realitätsverlust verstärkt sich</a:t>
            </a:r>
          </a:p>
          <a:p>
            <a:pPr marL="0" indent="0">
              <a:buNone/>
            </a:pPr>
            <a:r>
              <a:rPr lang="de-DE" dirty="0"/>
              <a:t>Soziale Kontrolle fehlt</a:t>
            </a:r>
          </a:p>
        </p:txBody>
      </p:sp>
    </p:spTree>
    <p:extLst>
      <p:ext uri="{BB962C8B-B14F-4D97-AF65-F5344CB8AC3E}">
        <p14:creationId xmlns:p14="http://schemas.microsoft.com/office/powerpoint/2010/main" val="1956441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800" b="1" dirty="0"/>
              <a:t>3. Phase schwere Demenz</a:t>
            </a:r>
            <a:br>
              <a:rPr lang="de-DE" sz="4800" b="1" dirty="0"/>
            </a:br>
            <a:endParaRPr lang="de-DE" sz="4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Sprache auf einzelne Worte reduziert, </a:t>
            </a:r>
          </a:p>
          <a:p>
            <a:pPr marL="0" indent="0">
              <a:buNone/>
            </a:pPr>
            <a:r>
              <a:rPr lang="de-DE" dirty="0"/>
              <a:t>bettlägerig, </a:t>
            </a:r>
          </a:p>
          <a:p>
            <a:pPr marL="0" indent="0">
              <a:buNone/>
            </a:pPr>
            <a:r>
              <a:rPr lang="de-DE" dirty="0"/>
              <a:t>inkontinent, </a:t>
            </a:r>
          </a:p>
          <a:p>
            <a:pPr marL="0" indent="0">
              <a:buNone/>
            </a:pPr>
            <a:r>
              <a:rPr lang="de-DE" dirty="0"/>
              <a:t>Schluckstörungen,</a:t>
            </a:r>
          </a:p>
          <a:p>
            <a:pPr marL="0" indent="0">
              <a:buNone/>
            </a:pPr>
            <a:r>
              <a:rPr lang="de-DE" dirty="0"/>
              <a:t>Vertraute Personen werden nicht mehr erkannt, </a:t>
            </a:r>
          </a:p>
          <a:p>
            <a:pPr marL="0" indent="0">
              <a:buNone/>
            </a:pPr>
            <a:r>
              <a:rPr lang="de-DE" dirty="0"/>
              <a:t>auch das Langzeitgedächtnis  fehlt</a:t>
            </a:r>
          </a:p>
          <a:p>
            <a:pPr marL="0" indent="0">
              <a:buNone/>
            </a:pPr>
            <a:r>
              <a:rPr lang="de-DE" dirty="0"/>
              <a:t>Häufig Schmerzen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2430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6208"/>
          </a:xfrm>
        </p:spPr>
        <p:txBody>
          <a:bodyPr>
            <a:normAutofit fontScale="90000"/>
          </a:bodyPr>
          <a:lstStyle/>
          <a:p>
            <a:r>
              <a:rPr lang="de-DE" dirty="0"/>
              <a:t>Demenz – Krankheit oder Behinderung?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9667" y="1032933"/>
            <a:ext cx="10515600" cy="5825067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Was verändert sich mit der Diagnose für den Betroffenen?</a:t>
            </a:r>
          </a:p>
          <a:p>
            <a:r>
              <a:rPr lang="de-DE" dirty="0"/>
              <a:t>Schock, </a:t>
            </a:r>
          </a:p>
          <a:p>
            <a:r>
              <a:rPr lang="de-DE" dirty="0"/>
              <a:t>Verunsicherung, </a:t>
            </a:r>
          </a:p>
          <a:p>
            <a:r>
              <a:rPr lang="de-DE" dirty="0"/>
              <a:t>abnehmende Kompetenzen, </a:t>
            </a:r>
          </a:p>
          <a:p>
            <a:r>
              <a:rPr lang="de-DE" dirty="0"/>
              <a:t>angewiesen sein auf andere, </a:t>
            </a:r>
          </a:p>
          <a:p>
            <a:r>
              <a:rPr lang="de-DE" dirty="0"/>
              <a:t>abnehmende Selbstkontrolle, </a:t>
            </a:r>
          </a:p>
          <a:p>
            <a:r>
              <a:rPr lang="de-DE" dirty="0"/>
              <a:t>Identitätsverlust, </a:t>
            </a:r>
          </a:p>
          <a:p>
            <a:r>
              <a:rPr lang="de-DE" dirty="0"/>
              <a:t>Rückzug , </a:t>
            </a:r>
          </a:p>
          <a:p>
            <a:r>
              <a:rPr lang="de-DE" dirty="0"/>
              <a:t>Isolation, </a:t>
            </a:r>
          </a:p>
          <a:p>
            <a:r>
              <a:rPr lang="de-DE" dirty="0"/>
              <a:t>Depression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8802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0467" y="720725"/>
            <a:ext cx="10515600" cy="1325563"/>
          </a:xfrm>
        </p:spPr>
        <p:txBody>
          <a:bodyPr>
            <a:normAutofit/>
          </a:bodyPr>
          <a:lstStyle/>
          <a:p>
            <a:r>
              <a:rPr lang="de-DE" dirty="0"/>
              <a:t>Bedürfnisse von Menschen mit Demenz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  <a:p>
            <a:endParaRPr lang="de-DE" dirty="0"/>
          </a:p>
          <a:p>
            <a:r>
              <a:rPr lang="de-DE" dirty="0"/>
              <a:t>Person sein, Interaktionsprozesse gestalten, Wohlbefinden erleben </a:t>
            </a:r>
          </a:p>
          <a:p>
            <a:r>
              <a:rPr lang="de-DE" dirty="0"/>
              <a:t>Geliebt werden und lieben dürfen </a:t>
            </a:r>
          </a:p>
          <a:p>
            <a:r>
              <a:rPr lang="de-DE" dirty="0"/>
              <a:t>Bindung zu vertrauten Personen</a:t>
            </a:r>
          </a:p>
          <a:p>
            <a:r>
              <a:rPr lang="de-DE" dirty="0"/>
              <a:t>Getröstet werden</a:t>
            </a:r>
          </a:p>
          <a:p>
            <a:r>
              <a:rPr lang="de-DE" dirty="0"/>
              <a:t>Identität spüren in der eigene Biographie </a:t>
            </a:r>
          </a:p>
          <a:p>
            <a:r>
              <a:rPr lang="de-DE" dirty="0"/>
              <a:t>Beschäftigung haben</a:t>
            </a:r>
          </a:p>
          <a:p>
            <a:r>
              <a:rPr lang="de-DE" dirty="0"/>
              <a:t>in die soziale Gemeinschaft einbezogen sein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2966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verändert sich für die Angehörigen?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083733"/>
            <a:ext cx="10515600" cy="5093230"/>
          </a:xfrm>
        </p:spPr>
        <p:txBody>
          <a:bodyPr/>
          <a:lstStyle/>
          <a:p>
            <a:r>
              <a:rPr lang="de-DE" dirty="0"/>
              <a:t>Partner wird Pflegefall, </a:t>
            </a:r>
          </a:p>
          <a:p>
            <a:r>
              <a:rPr lang="de-DE" dirty="0"/>
              <a:t>Veränderung der Beziehung (keine Partnerschaft auf Augenhöhe mehr möglich, </a:t>
            </a:r>
          </a:p>
          <a:p>
            <a:r>
              <a:rPr lang="de-DE" dirty="0"/>
              <a:t>Überforderung durch Betreuung, Pflege an 24 Std. pro Tag </a:t>
            </a:r>
          </a:p>
          <a:p>
            <a:r>
              <a:rPr lang="de-DE" dirty="0"/>
              <a:t>24Stunden-Kraft oder Pflegeheim?</a:t>
            </a:r>
          </a:p>
          <a:p>
            <a:r>
              <a:rPr lang="de-DE" dirty="0"/>
              <a:t>Verunsicherung, weil man nie weiß, was der Mensch mit Demenz als nächstes tut</a:t>
            </a:r>
          </a:p>
          <a:p>
            <a:r>
              <a:rPr lang="de-DE" dirty="0"/>
              <a:t>Vereinsamung,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8701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können wir als Begleitende tun?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Keine Defizit- sondern Ressourcenorientierung</a:t>
            </a:r>
          </a:p>
          <a:p>
            <a:r>
              <a:rPr lang="de-DE" dirty="0"/>
              <a:t>An Vorhandenes anknüpfen</a:t>
            </a:r>
          </a:p>
          <a:p>
            <a:r>
              <a:rPr lang="de-DE" dirty="0"/>
              <a:t>Fördern statt behandeln</a:t>
            </a:r>
          </a:p>
          <a:p>
            <a:r>
              <a:rPr lang="de-DE" dirty="0"/>
              <a:t>Lebensqualität steigern</a:t>
            </a:r>
          </a:p>
          <a:p>
            <a:r>
              <a:rPr lang="de-DE" dirty="0"/>
              <a:t>Ihre psychosozialen Bedürfnisse nach Liebe, Anerkennung Geborgenheit, Zugehörigkeit anerkennen </a:t>
            </a:r>
          </a:p>
          <a:p>
            <a:r>
              <a:rPr lang="de-DE" dirty="0"/>
              <a:t>Ungeteilte Zuwendung schenken</a:t>
            </a:r>
          </a:p>
          <a:p>
            <a:r>
              <a:rPr lang="de-DE" dirty="0"/>
              <a:t>Sich auf ihre Welt einlassen</a:t>
            </a:r>
          </a:p>
          <a:p>
            <a:r>
              <a:rPr lang="de-DE" dirty="0"/>
              <a:t>Sicherheit geben, Geduld und Ruhe bewahren</a:t>
            </a:r>
          </a:p>
        </p:txBody>
      </p:sp>
    </p:spTree>
    <p:extLst>
      <p:ext uri="{BB962C8B-B14F-4D97-AF65-F5344CB8AC3E}">
        <p14:creationId xmlns:p14="http://schemas.microsoft.com/office/powerpoint/2010/main" val="1140522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Kommunikationsregeln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354666"/>
            <a:ext cx="10515600" cy="4995333"/>
          </a:xfrm>
        </p:spPr>
        <p:txBody>
          <a:bodyPr>
            <a:noAutofit/>
          </a:bodyPr>
          <a:lstStyle/>
          <a:p>
            <a:r>
              <a:rPr lang="de-DE" sz="2400" b="1" dirty="0"/>
              <a:t> </a:t>
            </a:r>
            <a:r>
              <a:rPr lang="de-DE" sz="2400" dirty="0"/>
              <a:t>Wenden Sie sich Menschen mit Demenz zu!</a:t>
            </a:r>
            <a:br>
              <a:rPr lang="de-DE" sz="2400" dirty="0"/>
            </a:br>
            <a:r>
              <a:rPr lang="de-DE" sz="2400" dirty="0"/>
              <a:t>Nehmen Sie Blickkontakt auf und vergewissern Sie sich, dass der Betroffene Sie hört!</a:t>
            </a:r>
            <a:br>
              <a:rPr lang="de-DE" sz="2400" dirty="0"/>
            </a:br>
            <a:r>
              <a:rPr lang="de-DE" sz="2400" dirty="0"/>
              <a:t>Hören Sie genau zu (und tun währenddessen nichts anderes)!</a:t>
            </a:r>
            <a:br>
              <a:rPr lang="de-DE" sz="2400" dirty="0"/>
            </a:br>
            <a:r>
              <a:rPr lang="de-DE" sz="2400" dirty="0"/>
              <a:t>Sprechen Sie langsam und mit Pausen!</a:t>
            </a:r>
            <a:br>
              <a:rPr lang="de-DE" sz="2400" dirty="0"/>
            </a:br>
            <a:r>
              <a:rPr lang="de-DE" sz="2400" dirty="0"/>
              <a:t>Verwenden Sie einfache, kurze Sätze, die nur eine Information enthalten!</a:t>
            </a:r>
            <a:br>
              <a:rPr lang="de-DE" sz="2400" dirty="0"/>
            </a:br>
            <a:r>
              <a:rPr lang="de-DE" sz="2400" dirty="0"/>
              <a:t>Benennen Sie das, was sie gerade tun!</a:t>
            </a:r>
            <a:br>
              <a:rPr lang="de-DE" sz="2400" dirty="0"/>
            </a:br>
            <a:r>
              <a:rPr lang="de-DE" sz="2400" dirty="0"/>
              <a:t>Stellen Sie nur eine Frage auf einmal!</a:t>
            </a:r>
            <a:br>
              <a:rPr lang="de-DE" sz="2400" dirty="0"/>
            </a:br>
            <a:r>
              <a:rPr lang="de-DE" sz="2400" dirty="0"/>
              <a:t>Stellen Sie keine „Wieso-Warum-Weshalb“-Fragen!</a:t>
            </a:r>
            <a:br>
              <a:rPr lang="de-DE" sz="2400" dirty="0"/>
            </a:br>
            <a:r>
              <a:rPr lang="de-DE" sz="2400" dirty="0"/>
              <a:t>Lassen Sie Zeit zum Antworten!</a:t>
            </a:r>
            <a:br>
              <a:rPr lang="de-DE" sz="2400" dirty="0"/>
            </a:br>
            <a:r>
              <a:rPr lang="de-DE" sz="2400" dirty="0"/>
              <a:t>Vermeiden Sie das „Abfragen“ von Fakten ( Betroffene fühlen sich dadurch bloßgestellt)!</a:t>
            </a:r>
            <a:br>
              <a:rPr lang="de-DE" sz="2400" dirty="0"/>
            </a:br>
            <a:r>
              <a:rPr lang="de-DE" sz="2400" dirty="0"/>
              <a:t>Wiederholen Sie Ihre Aussagen wörtlich, wandeln Sie diese NICHT ab!</a:t>
            </a:r>
            <a:br>
              <a:rPr lang="de-DE" sz="2400" dirty="0"/>
            </a:br>
            <a:r>
              <a:rPr lang="de-DE" sz="2400" dirty="0"/>
              <a:t>Nutzen Sie, wenn möglich, die vertraute Sprache (Dialekt)!</a:t>
            </a:r>
            <a:br>
              <a:rPr lang="de-DE" sz="2400" dirty="0"/>
            </a:br>
            <a:r>
              <a:rPr lang="de-DE" sz="2400" dirty="0"/>
              <a:t>Unterstreichen Sie Ihre Worte durch Mimik und Gestik!</a:t>
            </a:r>
            <a:br>
              <a:rPr lang="de-DE" sz="2400" dirty="0"/>
            </a:b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247313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2227" y="158054"/>
            <a:ext cx="10515600" cy="1027279"/>
          </a:xfrm>
        </p:spPr>
        <p:txBody>
          <a:bodyPr/>
          <a:lstStyle/>
          <a:p>
            <a:pPr algn="ctr"/>
            <a:r>
              <a:rPr lang="de-DE" dirty="0"/>
              <a:t>Validation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9194" y="1083732"/>
            <a:ext cx="10515600" cy="511386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Sich der Welt des Menschen mit Demenz anpassen, nicht umgekehrt,</a:t>
            </a:r>
            <a:br>
              <a:rPr lang="de-DE" dirty="0"/>
            </a:br>
            <a:r>
              <a:rPr lang="de-DE" dirty="0"/>
              <a:t>Auf Wünsche und Handlungen der Menschen mir Demenz eingehen, sie positiv werten, ein Gespräch über die dahinter liegenden Impulse beginnen, verallgemeinernd auf andere Themen lenken.</a:t>
            </a:r>
          </a:p>
          <a:p>
            <a:pPr>
              <a:lnSpc>
                <a:spcPct val="100000"/>
              </a:lnSpc>
            </a:pPr>
            <a:r>
              <a:rPr lang="de-DE" dirty="0"/>
              <a:t>Einfühlungsvermögen – „in den Schuhen des anderen gehen“ – schafft Vertrauen. Vertrauen schafft Sicherheit, Sicherheit schafft Stärke – Stärke stellt das Selbstwertgefühl wieder her, Selbstwertgefühl verringert Stress.</a:t>
            </a:r>
          </a:p>
          <a:p>
            <a:pPr>
              <a:lnSpc>
                <a:spcPct val="100000"/>
              </a:lnSpc>
            </a:pPr>
            <a:r>
              <a:rPr lang="de-DE" dirty="0"/>
              <a:t>Sicherheit geben, Wertschätzung spüren lassen, Halt und Struktur geben, bei Nichtverstehen geduldig bleiben, nicht lauter oder ungeduldiger werden, nicht kritisieren, viel loben,</a:t>
            </a:r>
          </a:p>
          <a:p>
            <a:pPr>
              <a:lnSpc>
                <a:spcPct val="170000"/>
              </a:lnSpc>
            </a:pPr>
            <a:endParaRPr lang="de-DE" sz="2000" dirty="0"/>
          </a:p>
          <a:p>
            <a:pPr marL="0" indent="0">
              <a:lnSpc>
                <a:spcPct val="170000"/>
              </a:lnSpc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546389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>
                <a:latin typeface="+mn-lt"/>
              </a:rPr>
              <a:t>Was ist Demenz?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Demenz ist ein Oberbegriff für alle neurodegenerativen Erkrankungen</a:t>
            </a:r>
          </a:p>
          <a:p>
            <a:r>
              <a:rPr lang="de-DE" dirty="0"/>
              <a:t>Demenz bezeichnet einen anhaltenden oder fortschreitenden Zustand herabgesetzter Fähigkeiten in den Bereichen des Gedächtnisses, des Denkens und der zeitlichen und räumlichen Orientierung.</a:t>
            </a:r>
          </a:p>
          <a:p>
            <a:r>
              <a:rPr lang="de-DE" dirty="0"/>
              <a:t>Die kognitiven Einschränkungen sind begleitet von Veränderungen der emotionalen Kontrolle und des Sozialverhaltens </a:t>
            </a:r>
          </a:p>
        </p:txBody>
      </p:sp>
    </p:spTree>
    <p:extLst>
      <p:ext uri="{BB962C8B-B14F-4D97-AF65-F5344CB8AC3E}">
        <p14:creationId xmlns:p14="http://schemas.microsoft.com/office/powerpoint/2010/main" val="127315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20875"/>
          </a:xfrm>
        </p:spPr>
        <p:txBody>
          <a:bodyPr>
            <a:normAutofit fontScale="90000"/>
          </a:bodyPr>
          <a:lstStyle/>
          <a:p>
            <a:r>
              <a:rPr lang="de-DE" dirty="0"/>
              <a:t>Nicht die Erkrankten müssen sich anpassen, die Welt muss lernen, mit Menschen mit Demenz umzugehen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  <a:p>
            <a:r>
              <a:rPr lang="de-DE" dirty="0"/>
              <a:t>Menschen mit Demenz leben mehr und mehr in ihrer eigenen Welt.</a:t>
            </a:r>
          </a:p>
          <a:p>
            <a:r>
              <a:rPr lang="de-DE" dirty="0"/>
              <a:t>Sie sehen und hören Menschen und Dinge, die wir nicht wahrnehmen.</a:t>
            </a:r>
          </a:p>
          <a:p>
            <a:r>
              <a:rPr lang="de-DE" dirty="0"/>
              <a:t>Die Begleitenden müssen sich an die Realität der Menschen mit Demenz anpassen, anstatt sie korrigieren zu wollen.</a:t>
            </a:r>
          </a:p>
          <a:p>
            <a:r>
              <a:rPr lang="de-DE" dirty="0"/>
              <a:t>Menschen mit Demenz reagieren sofort auf das Verhalten der Begleitenden (Spiegelneuronen).</a:t>
            </a:r>
          </a:p>
          <a:p>
            <a:r>
              <a:rPr lang="de-DE" dirty="0"/>
              <a:t>Menschen mit Demenz sind verlangsamt, sie brauchen für alles viel mehr Zeit.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9994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Schmerzen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Menschen mit Demenz  können Schmerzen oft nicht mehr lokalisieren</a:t>
            </a:r>
          </a:p>
          <a:p>
            <a:r>
              <a:rPr lang="de-DE" dirty="0"/>
              <a:t>Viele können Schmerzen nicht mehr verbal äußern</a:t>
            </a:r>
          </a:p>
          <a:p>
            <a:r>
              <a:rPr lang="de-DE" dirty="0"/>
              <a:t>Die Diagnose „Demenz“ erfordert nicht automatisch die Fremdeinschätzung des Schmerzes</a:t>
            </a:r>
          </a:p>
          <a:p>
            <a:r>
              <a:rPr lang="de-DE" dirty="0"/>
              <a:t>Selbst einfachste Aussagen wie „aua“ oder „so weh“ oder die Antwort „Ja“ auf die Fragen: „Tut ihnen etwas weh?“ ist als Informationsquelle höherwertig als jedes Fremdbeobachtungsverfahren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93984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nonverbale Schmerzäußerungen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73200"/>
            <a:ext cx="10515600" cy="5130799"/>
          </a:xfrm>
        </p:spPr>
        <p:txBody>
          <a:bodyPr>
            <a:normAutofit lnSpcReduction="10000"/>
          </a:bodyPr>
          <a:lstStyle/>
          <a:p>
            <a:r>
              <a:rPr lang="de-DE" sz="3600" dirty="0"/>
              <a:t>   Unruhe,                                </a:t>
            </a:r>
          </a:p>
          <a:p>
            <a:r>
              <a:rPr lang="de-DE" sz="3600" dirty="0"/>
              <a:t>    Ängstlichkeit,                       </a:t>
            </a:r>
          </a:p>
          <a:p>
            <a:r>
              <a:rPr lang="de-DE" sz="3600" dirty="0"/>
              <a:t>   Tränen </a:t>
            </a:r>
          </a:p>
          <a:p>
            <a:r>
              <a:rPr lang="de-DE" sz="3600" dirty="0"/>
              <a:t>   Anklammern,                       </a:t>
            </a:r>
          </a:p>
          <a:p>
            <a:r>
              <a:rPr lang="de-DE" sz="3600" dirty="0"/>
              <a:t>   Blässe,                                </a:t>
            </a:r>
          </a:p>
          <a:p>
            <a:r>
              <a:rPr lang="de-DE" sz="3600" dirty="0"/>
              <a:t>   Übelkeit, </a:t>
            </a:r>
          </a:p>
          <a:p>
            <a:r>
              <a:rPr lang="de-DE" sz="3600" dirty="0"/>
              <a:t>   Herzrasen, </a:t>
            </a:r>
          </a:p>
          <a:p>
            <a:r>
              <a:rPr lang="de-DE" sz="3600" dirty="0"/>
              <a:t>Atemveränderungen, </a:t>
            </a:r>
          </a:p>
          <a:p>
            <a:r>
              <a:rPr lang="de-DE" sz="3600" dirty="0"/>
              <a:t>angespannte oder verkniffene Mimik</a:t>
            </a:r>
          </a:p>
        </p:txBody>
      </p:sp>
    </p:spTree>
    <p:extLst>
      <p:ext uri="{BB962C8B-B14F-4D97-AF65-F5344CB8AC3E}">
        <p14:creationId xmlns:p14="http://schemas.microsoft.com/office/powerpoint/2010/main" val="1289761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400" b="1" dirty="0"/>
              <a:t>Nonverbale Schmerzäußerungen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405467"/>
            <a:ext cx="10515600" cy="4978400"/>
          </a:xfrm>
        </p:spPr>
        <p:txBody>
          <a:bodyPr>
            <a:noAutofit/>
          </a:bodyPr>
          <a:lstStyle/>
          <a:p>
            <a:r>
              <a:rPr lang="de-DE" sz="4400" dirty="0"/>
              <a:t>schreien,</a:t>
            </a:r>
          </a:p>
          <a:p>
            <a:r>
              <a:rPr lang="de-DE" sz="4400" dirty="0"/>
              <a:t> jammern,</a:t>
            </a:r>
          </a:p>
          <a:p>
            <a:r>
              <a:rPr lang="de-DE" sz="4400" dirty="0"/>
              <a:t>lamentieren</a:t>
            </a:r>
          </a:p>
          <a:p>
            <a:r>
              <a:rPr lang="de-DE" sz="4400" dirty="0"/>
              <a:t>stöhnen</a:t>
            </a:r>
          </a:p>
          <a:p>
            <a:r>
              <a:rPr lang="de-DE" sz="4400" dirty="0"/>
              <a:t>weinen</a:t>
            </a:r>
          </a:p>
          <a:p>
            <a:r>
              <a:rPr lang="de-DE" sz="4400" dirty="0"/>
              <a:t>ständiges Rufen</a:t>
            </a:r>
          </a:p>
          <a:p>
            <a:r>
              <a:rPr lang="de-DE" sz="4400" dirty="0"/>
              <a:t>um sich schlagen</a:t>
            </a:r>
          </a:p>
        </p:txBody>
      </p:sp>
    </p:spTree>
    <p:extLst>
      <p:ext uri="{BB962C8B-B14F-4D97-AF65-F5344CB8AC3E}">
        <p14:creationId xmlns:p14="http://schemas.microsoft.com/office/powerpoint/2010/main" val="1144923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Schmerzerkennung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Selbsteinschätzung</a:t>
            </a:r>
          </a:p>
          <a:p>
            <a:r>
              <a:rPr lang="de-DE" dirty="0"/>
              <a:t>Krankhafte Zustände, die normalerweise Schmerzen verursachen</a:t>
            </a:r>
          </a:p>
          <a:p>
            <a:r>
              <a:rPr lang="de-DE" dirty="0"/>
              <a:t>Verhaltensmerkmal</a:t>
            </a:r>
          </a:p>
          <a:p>
            <a:r>
              <a:rPr lang="de-DE" dirty="0"/>
              <a:t>Schmerzeinschätzung durch Angehörige</a:t>
            </a:r>
          </a:p>
          <a:p>
            <a:r>
              <a:rPr lang="de-DE" dirty="0"/>
              <a:t>Mittels anerkannter Instrumente</a:t>
            </a:r>
          </a:p>
          <a:p>
            <a:r>
              <a:rPr lang="de-DE" dirty="0"/>
              <a:t>permanent und systematisch</a:t>
            </a:r>
          </a:p>
          <a:p>
            <a:r>
              <a:rPr lang="de-DE" dirty="0"/>
              <a:t>dokumentiert</a:t>
            </a:r>
          </a:p>
        </p:txBody>
      </p:sp>
    </p:spTree>
    <p:extLst>
      <p:ext uri="{BB962C8B-B14F-4D97-AF65-F5344CB8AC3E}">
        <p14:creationId xmlns:p14="http://schemas.microsoft.com/office/powerpoint/2010/main" val="7656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Rund 80% aller dementiellen Erkrankungen sind hirnorganisch bedingt</a:t>
            </a:r>
          </a:p>
          <a:p>
            <a:r>
              <a:rPr lang="de-DE" dirty="0"/>
              <a:t>Dazu gehören:</a:t>
            </a:r>
            <a:br>
              <a:rPr lang="de-DE" dirty="0"/>
            </a:br>
            <a:r>
              <a:rPr lang="de-DE" dirty="0"/>
              <a:t>Alzheimer Krankheit (60-70% aller demenziellen Erkrankungen)</a:t>
            </a:r>
            <a:br>
              <a:rPr lang="de-DE" dirty="0"/>
            </a:br>
            <a:r>
              <a:rPr lang="de-DE" dirty="0"/>
              <a:t>vaskuläre Demenz (Durchblutungsstörungen im Gehirn)</a:t>
            </a:r>
            <a:br>
              <a:rPr lang="de-DE" dirty="0"/>
            </a:br>
            <a:r>
              <a:rPr lang="de-DE" dirty="0"/>
              <a:t>MID Multiinfarkt-Demenz</a:t>
            </a:r>
            <a:br>
              <a:rPr lang="de-DE" dirty="0"/>
            </a:br>
            <a:r>
              <a:rPr lang="de-DE" dirty="0"/>
              <a:t>Parkinson-Demenz</a:t>
            </a:r>
            <a:br>
              <a:rPr lang="de-DE" dirty="0"/>
            </a:br>
            <a:r>
              <a:rPr lang="de-DE" dirty="0"/>
              <a:t>Levy-</a:t>
            </a:r>
            <a:r>
              <a:rPr lang="de-DE" dirty="0" err="1"/>
              <a:t>Körperchen</a:t>
            </a:r>
            <a:r>
              <a:rPr lang="de-DE" dirty="0"/>
              <a:t>-Demenz</a:t>
            </a:r>
            <a:br>
              <a:rPr lang="de-DE" dirty="0"/>
            </a:br>
            <a:r>
              <a:rPr lang="de-DE" dirty="0"/>
              <a:t>Frontaltemporale Demenz</a:t>
            </a:r>
          </a:p>
        </p:txBody>
      </p:sp>
    </p:spTree>
    <p:extLst>
      <p:ext uri="{BB962C8B-B14F-4D97-AF65-F5344CB8AC3E}">
        <p14:creationId xmlns:p14="http://schemas.microsoft.com/office/powerpoint/2010/main" val="80403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80754" y="1825625"/>
            <a:ext cx="9673046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10% aller dementiellen Erkrankungen werden durch nicht-hirnorganische Erkrankungen hervorgerufen, z.B.</a:t>
            </a:r>
          </a:p>
          <a:p>
            <a:pPr marL="0" indent="0">
              <a:buNone/>
            </a:pPr>
            <a:r>
              <a:rPr lang="de-DE" dirty="0"/>
              <a:t>Stoffwechselstörungen</a:t>
            </a:r>
            <a:br>
              <a:rPr lang="de-DE" dirty="0"/>
            </a:br>
            <a:r>
              <a:rPr lang="de-DE" dirty="0"/>
              <a:t>Infektionen</a:t>
            </a:r>
            <a:br>
              <a:rPr lang="de-DE" dirty="0"/>
            </a:br>
            <a:r>
              <a:rPr lang="de-DE" dirty="0"/>
              <a:t>Vergiftungserscheinungen durch Alkohol, Drogen</a:t>
            </a:r>
            <a:br>
              <a:rPr lang="de-DE" dirty="0"/>
            </a:br>
            <a:r>
              <a:rPr lang="de-DE" dirty="0"/>
              <a:t>oder Medikamentenmissbrauch,</a:t>
            </a:r>
            <a:br>
              <a:rPr lang="de-DE" dirty="0"/>
            </a:br>
            <a:r>
              <a:rPr lang="de-DE" dirty="0"/>
              <a:t>Vitaminmangel</a:t>
            </a:r>
            <a:br>
              <a:rPr lang="de-DE" dirty="0"/>
            </a:br>
            <a:r>
              <a:rPr lang="de-DE" dirty="0"/>
              <a:t>Metastasen im Gehirn</a:t>
            </a:r>
          </a:p>
          <a:p>
            <a:pPr marL="0" indent="0">
              <a:buNone/>
            </a:pPr>
            <a:r>
              <a:rPr lang="de-DE" dirty="0"/>
              <a:t>Kreuz-Feld-Jakob-Erkrankung</a:t>
            </a:r>
          </a:p>
        </p:txBody>
      </p:sp>
    </p:spTree>
    <p:extLst>
      <p:ext uri="{BB962C8B-B14F-4D97-AF65-F5344CB8AC3E}">
        <p14:creationId xmlns:p14="http://schemas.microsoft.com/office/powerpoint/2010/main" val="417139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705394"/>
            <a:ext cx="9144000" cy="775063"/>
          </a:xfrm>
        </p:spPr>
        <p:txBody>
          <a:bodyPr>
            <a:normAutofit fontScale="90000"/>
          </a:bodyPr>
          <a:lstStyle/>
          <a:p>
            <a:br>
              <a:rPr lang="de-DE" b="1" dirty="0"/>
            </a:br>
            <a:r>
              <a:rPr lang="de-DE" sz="4900" b="1" dirty="0"/>
              <a:t>Primärsymptome der Demenz</a:t>
            </a:r>
            <a:endParaRPr lang="de-DE" sz="49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1846217"/>
            <a:ext cx="9144000" cy="472875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de-DE" sz="3500" dirty="0"/>
              <a:t>Gedächtnisstörung  (Amnesie),</a:t>
            </a:r>
            <a:br>
              <a:rPr lang="de-DE" sz="3500" dirty="0"/>
            </a:br>
            <a:r>
              <a:rPr lang="de-DE" sz="3500" dirty="0"/>
              <a:t>Merkfähigkeitsschwäche,</a:t>
            </a:r>
            <a:br>
              <a:rPr lang="de-DE" sz="3500" dirty="0"/>
            </a:br>
            <a:r>
              <a:rPr lang="de-DE" sz="3500" dirty="0"/>
              <a:t>Konzentrationsstörung,</a:t>
            </a:r>
            <a:br>
              <a:rPr lang="de-DE" sz="3500" dirty="0"/>
            </a:br>
            <a:r>
              <a:rPr lang="de-DE" sz="3500" dirty="0"/>
              <a:t>Desorientierung (zeitlich, räumlich, bei Personen),</a:t>
            </a:r>
            <a:br>
              <a:rPr lang="de-DE" sz="3500" dirty="0"/>
            </a:br>
            <a:r>
              <a:rPr lang="de-DE" sz="3500" dirty="0"/>
              <a:t>Sprachstörung (Aphasie),</a:t>
            </a:r>
          </a:p>
          <a:p>
            <a:pPr algn="l"/>
            <a:r>
              <a:rPr lang="de-DE" sz="3500" dirty="0"/>
              <a:t>Wahrnehmungsstörung (Agnosie),</a:t>
            </a:r>
            <a:br>
              <a:rPr lang="de-DE" sz="3500" dirty="0"/>
            </a:br>
            <a:r>
              <a:rPr lang="de-DE" sz="3500" dirty="0"/>
              <a:t>Störung von(motorischen) Handlungsabläufen (Apraxie),</a:t>
            </a:r>
            <a:br>
              <a:rPr lang="de-DE" sz="3500" dirty="0"/>
            </a:br>
            <a:r>
              <a:rPr lang="de-DE" sz="3500" dirty="0"/>
              <a:t>Störung des abstrakten Denkens (Abstraktionsverlust),</a:t>
            </a:r>
            <a:br>
              <a:rPr lang="de-DE" sz="3500" dirty="0"/>
            </a:br>
            <a:r>
              <a:rPr lang="de-DE" sz="3500" dirty="0"/>
              <a:t>Störung der Urteilskraft (Assessment-Störung)</a:t>
            </a:r>
            <a:br>
              <a:rPr lang="de-DE" sz="3500" dirty="0"/>
            </a:br>
            <a:endParaRPr lang="de-DE" sz="3500" dirty="0"/>
          </a:p>
        </p:txBody>
      </p:sp>
    </p:spTree>
    <p:extLst>
      <p:ext uri="{BB962C8B-B14F-4D97-AF65-F5344CB8AC3E}">
        <p14:creationId xmlns:p14="http://schemas.microsoft.com/office/powerpoint/2010/main" val="2402010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Sekundärsymptome der Demenz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Persönlichkeitsstörungen</a:t>
            </a:r>
            <a:br>
              <a:rPr lang="de-DE" dirty="0"/>
            </a:br>
            <a:r>
              <a:rPr lang="de-DE" dirty="0"/>
              <a:t>Depression</a:t>
            </a:r>
            <a:br>
              <a:rPr lang="de-DE" dirty="0"/>
            </a:br>
            <a:r>
              <a:rPr lang="de-DE" dirty="0"/>
              <a:t>Angst</a:t>
            </a:r>
            <a:br>
              <a:rPr lang="de-DE" dirty="0"/>
            </a:br>
            <a:r>
              <a:rPr lang="de-DE" dirty="0"/>
              <a:t>Wahnvorstellungen</a:t>
            </a:r>
            <a:br>
              <a:rPr lang="de-DE" dirty="0"/>
            </a:br>
            <a:r>
              <a:rPr lang="de-DE" dirty="0"/>
              <a:t>Unruhe (motorisch und psychisch)</a:t>
            </a:r>
            <a:br>
              <a:rPr lang="de-DE" dirty="0"/>
            </a:br>
            <a:r>
              <a:rPr lang="de-DE" dirty="0"/>
              <a:t>Stimmungsschwankungen </a:t>
            </a:r>
            <a:br>
              <a:rPr lang="de-DE" dirty="0"/>
            </a:br>
            <a:r>
              <a:rPr lang="de-DE" dirty="0"/>
              <a:t>Aggressivität</a:t>
            </a:r>
            <a:br>
              <a:rPr lang="de-DE" dirty="0"/>
            </a:br>
            <a:r>
              <a:rPr lang="de-DE" dirty="0"/>
              <a:t>Apathie</a:t>
            </a:r>
            <a:br>
              <a:rPr lang="de-DE" dirty="0"/>
            </a:br>
            <a:r>
              <a:rPr lang="de-DE" dirty="0"/>
              <a:t>Perseveration (Hängenbleiben an einem Gedanken oder ständig wiederholten Worten)</a:t>
            </a:r>
            <a:br>
              <a:rPr lang="de-DE" dirty="0"/>
            </a:br>
            <a:r>
              <a:rPr lang="de-DE" dirty="0"/>
              <a:t>Inkontinenz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288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897606"/>
            <a:ext cx="8657178" cy="793082"/>
          </a:xfrm>
        </p:spPr>
        <p:txBody>
          <a:bodyPr/>
          <a:lstStyle/>
          <a:p>
            <a:pPr algn="ctr"/>
            <a:r>
              <a:rPr lang="de-DE" dirty="0"/>
              <a:t>           Alzheimer Demenz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  <a:p>
            <a:pPr marL="0" indent="0" algn="r">
              <a:buNone/>
            </a:pPr>
            <a:r>
              <a:rPr lang="de-DE" dirty="0"/>
              <a:t>                      1906 hat Alois Alzheimer diese Erkrankung erstmals                 nach Untersuchung des Gehirns seiner Patientin </a:t>
            </a:r>
          </a:p>
          <a:p>
            <a:pPr marL="0" indent="0" algn="r">
              <a:buNone/>
            </a:pPr>
            <a:r>
              <a:rPr lang="de-DE" dirty="0"/>
              <a:t>Auguste </a:t>
            </a:r>
            <a:r>
              <a:rPr lang="de-DE" dirty="0" err="1"/>
              <a:t>Deter</a:t>
            </a:r>
            <a:r>
              <a:rPr lang="de-DE" dirty="0"/>
              <a:t> exakt wissenschaftlich beschrieben .  </a:t>
            </a:r>
          </a:p>
          <a:p>
            <a:r>
              <a:rPr lang="de-DE" dirty="0"/>
              <a:t>Kennzeichnend ist der langsam aber unaufhaltsam fortschreitende Untergang von Nervenzellen durch Ablagerung von schädlichen Eiweißen (Amyloid-Plaques) und Beschädigung der Neurotransmitter durch Mangel am Botenstoff </a:t>
            </a:r>
            <a:r>
              <a:rPr lang="de-DE" dirty="0" err="1"/>
              <a:t>Azetylcholin</a:t>
            </a:r>
            <a:r>
              <a:rPr lang="de-DE" dirty="0"/>
              <a:t> und einem Überschuss an </a:t>
            </a:r>
            <a:r>
              <a:rPr lang="de-DE" dirty="0" err="1"/>
              <a:t>Glytamat</a:t>
            </a:r>
            <a:r>
              <a:rPr lang="de-DE" dirty="0"/>
              <a:t>.</a:t>
            </a:r>
          </a:p>
        </p:txBody>
      </p:sp>
      <p:pic>
        <p:nvPicPr>
          <p:cNvPr id="1026" name="Picture 2" descr="https://upload.wikimedia.org/wikipedia/commons/a/ad/Alois_Alzheimer_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536" y="253772"/>
            <a:ext cx="2352494" cy="34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22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de-DE" sz="3200" dirty="0"/>
            </a:br>
            <a:r>
              <a:rPr lang="de-DE" sz="3200" dirty="0"/>
              <a:t>Das  Gedächtnis ist wie ein Bücherregal – </a:t>
            </a:r>
            <a:br>
              <a:rPr lang="de-DE" sz="3200" dirty="0"/>
            </a:br>
            <a:r>
              <a:rPr lang="de-DE" sz="3200" dirty="0"/>
              <a:t>für jeden Monat des Lebens ein Buch.</a:t>
            </a:r>
            <a:br>
              <a:rPr lang="de-DE" sz="3200" dirty="0"/>
            </a:br>
            <a:r>
              <a:rPr lang="de-DE" sz="3200" dirty="0"/>
              <a:t> </a:t>
            </a:r>
            <a:br>
              <a:rPr lang="de-DE" sz="3200" dirty="0"/>
            </a:br>
            <a:r>
              <a:rPr lang="de-DE" sz="2700" dirty="0"/>
              <a:t>Vom Beginn der Erkrankung  an fällt ein Buch nach dem anderen aus dem Regal</a:t>
            </a:r>
          </a:p>
        </p:txBody>
      </p:sp>
      <p:pic>
        <p:nvPicPr>
          <p:cNvPr id="4" name="Picture 2" descr="Bildergebnis für Bücherrega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708" y="2104299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491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de-DE" dirty="0"/>
          </a:p>
          <a:p>
            <a:endParaRPr lang="de-DE" dirty="0"/>
          </a:p>
          <a:p>
            <a:r>
              <a:rPr lang="de-DE" dirty="0"/>
              <a:t>die geordneten Bücher fallen im Verlauf der Erkrankung um </a:t>
            </a:r>
          </a:p>
          <a:p>
            <a:r>
              <a:rPr lang="de-DE" dirty="0"/>
              <a:t>können aber auch für kurze Zeit wieder aufgestellt und eingeordnet werden </a:t>
            </a:r>
          </a:p>
          <a:p>
            <a:r>
              <a:rPr lang="de-DE" dirty="0"/>
              <a:t>oder es werden einzelne Bücher aus dem Regal genommen und noch einmal genauer betrachtet </a:t>
            </a:r>
          </a:p>
          <a:p>
            <a:r>
              <a:rPr lang="de-DE" dirty="0"/>
              <a:t>irgendwann fallen die Bücher aus dem Regal und können nicht mehr aufgestellt werden </a:t>
            </a:r>
          </a:p>
          <a:p>
            <a:r>
              <a:rPr lang="de-DE" dirty="0"/>
              <a:t>die Bücher, die zuletzt geschrieben wurden, geraten als erstes ins Wanken und gehen auch als erste verloren. </a:t>
            </a:r>
          </a:p>
        </p:txBody>
      </p:sp>
    </p:spTree>
    <p:extLst>
      <p:ext uri="{BB962C8B-B14F-4D97-AF65-F5344CB8AC3E}">
        <p14:creationId xmlns:p14="http://schemas.microsoft.com/office/powerpoint/2010/main" val="968069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1296</Words>
  <Application>Microsoft Macintosh PowerPoint</Application>
  <PresentationFormat>Breitbild</PresentationFormat>
  <Paragraphs>148</Paragraphs>
  <Slides>24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</vt:lpstr>
      <vt:lpstr>   Demenz kann jeden treffen   1,5 Millionen Menschen in Deutschland  sind von Demenz betroffen.   Jährlich erkranken 160 000 neu.  Von den 60jährigen ist jeder 100. betroffen; von den 80jährigen ist jeder 10. betroffen; von den 90jährigen ist jeder 3. betroffen.  800 000 sind an Alzheimer erkrankt</vt:lpstr>
      <vt:lpstr>Was ist Demenz?</vt:lpstr>
      <vt:lpstr>PowerPoint-Präsentation</vt:lpstr>
      <vt:lpstr> </vt:lpstr>
      <vt:lpstr> Primärsymptome der Demenz</vt:lpstr>
      <vt:lpstr>Sekundärsymptome der Demenz</vt:lpstr>
      <vt:lpstr>           Alzheimer Demenz</vt:lpstr>
      <vt:lpstr> Das  Gedächtnis ist wie ein Bücherregal –  für jeden Monat des Lebens ein Buch.   Vom Beginn der Erkrankung  an fällt ein Buch nach dem anderen aus dem Regal</vt:lpstr>
      <vt:lpstr>PowerPoint-Präsentation</vt:lpstr>
      <vt:lpstr>PowerPoint-Präsentation</vt:lpstr>
      <vt:lpstr>Drei Phasen der Demenz</vt:lpstr>
      <vt:lpstr>2. Phase: mittelschwere Demenz </vt:lpstr>
      <vt:lpstr>3. Phase schwere Demenz </vt:lpstr>
      <vt:lpstr>Demenz – Krankheit oder Behinderung?</vt:lpstr>
      <vt:lpstr>Bedürfnisse von Menschen mit Demenz </vt:lpstr>
      <vt:lpstr>Was verändert sich für die Angehörigen? </vt:lpstr>
      <vt:lpstr>Was können wir als Begleitende tun? </vt:lpstr>
      <vt:lpstr>Kommunikationsregeln</vt:lpstr>
      <vt:lpstr>Validation</vt:lpstr>
      <vt:lpstr>Nicht die Erkrankten müssen sich anpassen, die Welt muss lernen, mit Menschen mit Demenz umzugehen </vt:lpstr>
      <vt:lpstr>Schmerzen</vt:lpstr>
      <vt:lpstr>nonverbale Schmerzäußerungen </vt:lpstr>
      <vt:lpstr>Nonverbale Schmerzäußerungen</vt:lpstr>
      <vt:lpstr>Schmerzerkennung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Demenz</dc:title>
  <dc:creator>USER</dc:creator>
  <cp:lastModifiedBy>Maria Mosesku</cp:lastModifiedBy>
  <cp:revision>44</cp:revision>
  <dcterms:created xsi:type="dcterms:W3CDTF">2019-05-23T16:35:22Z</dcterms:created>
  <dcterms:modified xsi:type="dcterms:W3CDTF">2022-05-06T14:24:16Z</dcterms:modified>
</cp:coreProperties>
</file>