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1" r:id="rId4"/>
    <p:sldId id="263" r:id="rId5"/>
    <p:sldId id="257" r:id="rId6"/>
    <p:sldId id="266" r:id="rId7"/>
    <p:sldId id="275" r:id="rId8"/>
    <p:sldId id="270" r:id="rId9"/>
    <p:sldId id="271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2" autoAdjust="0"/>
    <p:restoredTop sz="94660"/>
  </p:normalViewPr>
  <p:slideViewPr>
    <p:cSldViewPr snapToGrid="0">
      <p:cViewPr>
        <p:scale>
          <a:sx n="100" d="100"/>
          <a:sy n="100" d="100"/>
        </p:scale>
        <p:origin x="704" y="7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D448E-CDFD-4214-8E76-0C936D48A4D1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C212E-0535-4036-B2B5-CAFDF42CB2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74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1B05A1D-36E6-47CE-BF36-C91E8DCAFB3D}" type="slidenum">
              <a:rPr lang="de-DE" altLang="de-DE">
                <a:latin typeface="Arial" charset="0"/>
              </a:rPr>
              <a:pPr>
                <a:spcBef>
                  <a:spcPct val="0"/>
                </a:spcBef>
              </a:pPr>
              <a:t>8</a:t>
            </a:fld>
            <a:endParaRPr lang="de-DE" altLang="de-DE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05D4C747-8DD2-DDBB-AEAD-629C4E4360A6}"/>
              </a:ext>
            </a:extLst>
          </p:cNvPr>
          <p:cNvSpPr/>
          <p:nvPr userDrawn="1"/>
        </p:nvSpPr>
        <p:spPr>
          <a:xfrm>
            <a:off x="0" y="298174"/>
            <a:ext cx="853440" cy="3478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de-DE" sz="1600" dirty="0"/>
              <a:t>1.5B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A924DA3-D482-CDAB-1B28-A71A456D5B6E}"/>
              </a:ext>
            </a:extLst>
          </p:cNvPr>
          <p:cNvSpPr txBox="1"/>
          <p:nvPr userDrawn="1"/>
        </p:nvSpPr>
        <p:spPr>
          <a:xfrm>
            <a:off x="1001486" y="298174"/>
            <a:ext cx="1016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kern="1700" spc="100" dirty="0">
                <a:solidFill>
                  <a:schemeClr val="bg1">
                    <a:lumMod val="75000"/>
                  </a:schemeClr>
                </a:solidFill>
              </a:rPr>
              <a:t>DIE GESCHICHTE DER HOSPIZBEWEGUNG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7F907D3-F614-271F-8D99-6CEF73FFC2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0800" y="673200"/>
            <a:ext cx="9914842" cy="690562"/>
          </a:xfrm>
        </p:spPr>
        <p:txBody>
          <a:bodyPr lIns="90000">
            <a:normAutofit/>
          </a:bodyPr>
          <a:lstStyle>
            <a:lvl2pPr marL="457200" indent="0" algn="l">
              <a:buNone/>
              <a:defRPr sz="1800"/>
            </a:lvl2pPr>
          </a:lstStyle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43315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53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03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00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90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0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3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86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53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35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22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kern="1700" spc="100" dirty="0">
                <a:solidFill>
                  <a:schemeClr val="bg1">
                    <a:lumMod val="75000"/>
                  </a:schemeClr>
                </a:solidFill>
              </a:rPr>
              <a:t>DIE GESCHICHTE DER HOSPIZBEWEGUNG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51F7-74F4-4C15-9D83-3425DD837D87}" type="datetimeFigureOut">
              <a:rPr lang="de-DE" smtClean="0"/>
              <a:t>02.07.23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CA8FC-3E9C-410F-A57F-E9A66A1EFF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86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rta-zur-betreuung-sterbender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135D5F90-B6C7-F7E3-D372-2C3BEE7DAF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1800" dirty="0">
                <a:latin typeface="+mn-lt"/>
              </a:rPr>
              <a:t>Im Mittelalter gründen sich mehrere Krankenpflege-Orden, die teilweise eigene Hospitäler betreiben.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1260000"/>
            <a:ext cx="9257233" cy="520556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001486" y="7353300"/>
            <a:ext cx="1116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CD967D2-F1F0-8B7F-9ACB-53764815CD22}"/>
              </a:ext>
            </a:extLst>
          </p:cNvPr>
          <p:cNvSpPr/>
          <p:nvPr/>
        </p:nvSpPr>
        <p:spPr>
          <a:xfrm>
            <a:off x="0" y="298174"/>
            <a:ext cx="853440" cy="3478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de-DE" sz="1600" dirty="0"/>
              <a:t>1.5B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5C4BA34-D425-A6A0-69B8-75F54D2E35D1}"/>
              </a:ext>
            </a:extLst>
          </p:cNvPr>
          <p:cNvSpPr txBox="1"/>
          <p:nvPr/>
        </p:nvSpPr>
        <p:spPr>
          <a:xfrm>
            <a:off x="1001486" y="301071"/>
            <a:ext cx="1016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kern="1700" spc="100" dirty="0"/>
              <a:t>DIE GESCHICHTE DER HOSPIZBEWEGUNG</a:t>
            </a:r>
          </a:p>
        </p:txBody>
      </p:sp>
    </p:spTree>
    <p:extLst>
      <p:ext uri="{BB962C8B-B14F-4D97-AF65-F5344CB8AC3E}">
        <p14:creationId xmlns:p14="http://schemas.microsoft.com/office/powerpoint/2010/main" val="86571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2BD337A-2CD7-F253-1722-914E584EFA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1800" dirty="0"/>
              <a:t>Das 1286 erbaute Heiligen-Geist-Hospital in Lübeck ist bis heute teilweise ein Alten- und Pflegeheim.</a:t>
            </a:r>
            <a:endParaRPr lang="de-DE" dirty="0"/>
          </a:p>
        </p:txBody>
      </p:sp>
      <p:pic>
        <p:nvPicPr>
          <p:cNvPr id="5" name="Bild 1" descr="Das alte Hospital zum Heiligen Geist in Lübeck © fotolia Foto: aro49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00" y="1260000"/>
            <a:ext cx="7461250" cy="5192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096EAB4-D37A-4C05-EC66-B62BEDD6DDD0}"/>
              </a:ext>
            </a:extLst>
          </p:cNvPr>
          <p:cNvSpPr/>
          <p:nvPr/>
        </p:nvSpPr>
        <p:spPr>
          <a:xfrm>
            <a:off x="0" y="298174"/>
            <a:ext cx="853440" cy="3478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de-DE" sz="1600" dirty="0"/>
              <a:t>1.5B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A5D7676-16C7-755C-D449-412AF4BD8359}"/>
              </a:ext>
            </a:extLst>
          </p:cNvPr>
          <p:cNvSpPr txBox="1"/>
          <p:nvPr/>
        </p:nvSpPr>
        <p:spPr>
          <a:xfrm>
            <a:off x="1001486" y="298174"/>
            <a:ext cx="10163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kern="1700" spc="100" dirty="0">
                <a:solidFill>
                  <a:schemeClr val="bg1">
                    <a:lumMod val="75000"/>
                  </a:schemeClr>
                </a:solidFill>
              </a:rPr>
              <a:t>DIE GESCHICHTE DER HOSPIZBEWEGUNG</a:t>
            </a:r>
          </a:p>
        </p:txBody>
      </p:sp>
    </p:spTree>
    <p:extLst>
      <p:ext uri="{BB962C8B-B14F-4D97-AF65-F5344CB8AC3E}">
        <p14:creationId xmlns:p14="http://schemas.microsoft.com/office/powerpoint/2010/main" val="82601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EE2A7AF-2CEF-8183-009F-4046CCA33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Das Hôtel-Dieu in </a:t>
            </a:r>
            <a:r>
              <a:rPr lang="de-DE" dirty="0" err="1"/>
              <a:t>Beaune</a:t>
            </a:r>
            <a:r>
              <a:rPr lang="de-DE" dirty="0"/>
              <a:t> wurde im Jahr 1443 gegründet und bis 1971 als Hospital genutzt.</a:t>
            </a:r>
          </a:p>
        </p:txBody>
      </p:sp>
      <p:pic>
        <p:nvPicPr>
          <p:cNvPr id="4" name="ihover-img" descr="Hôtel-Dieu (Beaune) - Wikipedia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00" y="1260000"/>
            <a:ext cx="8915400" cy="5078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739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897FDD-3D56-866C-D0FA-E33C4E0B66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1260000"/>
            <a:ext cx="6848475" cy="5135563"/>
          </a:xfrm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DC4A10A9-2397-AE6C-F389-7CD277974C0D}"/>
              </a:ext>
            </a:extLst>
          </p:cNvPr>
          <p:cNvSpPr txBox="1">
            <a:spLocks/>
          </p:cNvSpPr>
          <p:nvPr/>
        </p:nvSpPr>
        <p:spPr>
          <a:xfrm>
            <a:off x="8204200" y="3815081"/>
            <a:ext cx="3987800" cy="28901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Im ausgehenden 17. Jahrhundert erschien die erste Monografie über</a:t>
            </a:r>
            <a:br>
              <a:rPr lang="de-DE" dirty="0"/>
            </a:br>
            <a:r>
              <a:rPr lang="de-DE" dirty="0"/>
              <a:t>die </a:t>
            </a:r>
            <a:r>
              <a:rPr lang="de-DE" dirty="0" err="1"/>
              <a:t>cura</a:t>
            </a:r>
            <a:r>
              <a:rPr lang="de-DE" dirty="0"/>
              <a:t> </a:t>
            </a:r>
            <a:r>
              <a:rPr lang="de-DE" dirty="0" err="1"/>
              <a:t>palliativa</a:t>
            </a:r>
            <a:r>
              <a:rPr lang="de-DE" dirty="0"/>
              <a:t>. </a:t>
            </a:r>
          </a:p>
          <a:p>
            <a:r>
              <a:rPr lang="de-DE" dirty="0"/>
              <a:t>Unter dem Titel „</a:t>
            </a:r>
            <a:r>
              <a:rPr lang="de-DE" dirty="0" err="1"/>
              <a:t>Euthanasia</a:t>
            </a:r>
            <a:r>
              <a:rPr lang="de-DE" dirty="0"/>
              <a:t> </a:t>
            </a:r>
            <a:r>
              <a:rPr lang="de-DE" dirty="0" err="1"/>
              <a:t>medica</a:t>
            </a:r>
            <a:r>
              <a:rPr lang="de-DE" dirty="0"/>
              <a:t>“ gaben im 19. Jahrhundert rund zwei Dutzend Werke detaillierte </a:t>
            </a:r>
            <a:r>
              <a:rPr lang="de-DE" dirty="0" err="1"/>
              <a:t>Anwei</a:t>
            </a:r>
            <a:r>
              <a:rPr lang="de-DE" dirty="0"/>
              <a:t>-</a:t>
            </a:r>
            <a:br>
              <a:rPr lang="de-DE" dirty="0"/>
            </a:br>
            <a:r>
              <a:rPr lang="de-DE" dirty="0" err="1"/>
              <a:t>sungen</a:t>
            </a:r>
            <a:r>
              <a:rPr lang="de-DE" dirty="0"/>
              <a:t> auch zum pflegerischen, psychologischen und seelsorgerischen Umgang mit sterbenden Patienten.</a:t>
            </a:r>
          </a:p>
        </p:txBody>
      </p:sp>
    </p:spTree>
    <p:extLst>
      <p:ext uri="{BB962C8B-B14F-4D97-AF65-F5344CB8AC3E}">
        <p14:creationId xmlns:p14="http://schemas.microsoft.com/office/powerpoint/2010/main" val="4043266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E37434-DF5F-19B2-37A9-916FF14F85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94700" y="3556001"/>
            <a:ext cx="3378200" cy="2964238"/>
          </a:xfrm>
        </p:spPr>
        <p:txBody>
          <a:bodyPr>
            <a:noAutofit/>
          </a:bodyPr>
          <a:lstStyle/>
          <a:p>
            <a:r>
              <a:rPr lang="de-DE" dirty="0"/>
              <a:t>CICELY SAUNDERS,</a:t>
            </a:r>
            <a:br>
              <a:rPr lang="de-DE" dirty="0"/>
            </a:br>
            <a:r>
              <a:rPr lang="de-DE" dirty="0"/>
              <a:t>geboren am 22. Juni 1918 in London; gestorben am 14. Juli 2005 in London.</a:t>
            </a:r>
          </a:p>
          <a:p>
            <a:r>
              <a:rPr lang="de-DE" dirty="0"/>
              <a:t>Die Begründerin der inter-nationalen Hospizbewegung und Vorkämpferin der Palliative Care setzte sich mehr als fünf Jahr-zehnte lang in Praxis, Forschung und Lehre für die Begleitung von Sterbenden ein.   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01" y="1825400"/>
            <a:ext cx="7139000" cy="4567839"/>
          </a:xfrm>
        </p:spPr>
      </p:pic>
    </p:spTree>
    <p:extLst>
      <p:ext uri="{BB962C8B-B14F-4D97-AF65-F5344CB8AC3E}">
        <p14:creationId xmlns:p14="http://schemas.microsoft.com/office/powerpoint/2010/main" val="805038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EE2F01-BA49-AE98-88FA-387E143676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0800" y="673200"/>
            <a:ext cx="9914842" cy="1284472"/>
          </a:xfrm>
        </p:spPr>
        <p:txBody>
          <a:bodyPr>
            <a:noAutofit/>
          </a:bodyPr>
          <a:lstStyle/>
          <a:p>
            <a:r>
              <a:rPr lang="de-DE" dirty="0"/>
              <a:t>Ihr Ziel war es, ein Hospiz zu gründen, welches sowohl Ausbildung als auch Forschung auf</a:t>
            </a:r>
            <a:br>
              <a:rPr lang="de-DE" dirty="0"/>
            </a:br>
            <a:r>
              <a:rPr lang="de-DE" dirty="0"/>
              <a:t>dem Gebiet der Betreuung der Patienten kombinierte. </a:t>
            </a:r>
          </a:p>
          <a:p>
            <a:r>
              <a:rPr lang="de-DE" dirty="0"/>
              <a:t>Ihre Bemühungen wurden im Jahre 1967 von Erfolg gekrönt, als das St. Christophers </a:t>
            </a:r>
            <a:r>
              <a:rPr lang="de-DE" dirty="0" err="1"/>
              <a:t>Hospice</a:t>
            </a:r>
            <a:br>
              <a:rPr lang="de-DE" dirty="0"/>
            </a:br>
            <a:r>
              <a:rPr lang="de-DE" dirty="0"/>
              <a:t>im Süden Londons eröffnete. </a:t>
            </a:r>
          </a:p>
          <a:p>
            <a:endParaRPr lang="de-DE" dirty="0"/>
          </a:p>
        </p:txBody>
      </p:sp>
      <p:pic>
        <p:nvPicPr>
          <p:cNvPr id="4" name="ihover-img" descr="Blog de soins-palliatifs - Page 2 - Blog de soins ...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000" y="1957672"/>
            <a:ext cx="5958800" cy="4355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427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E37434-DF5F-19B2-37A9-916FF14F85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94400" y="4876900"/>
            <a:ext cx="5237539" cy="1727100"/>
          </a:xfrm>
        </p:spPr>
        <p:txBody>
          <a:bodyPr>
            <a:noAutofit/>
          </a:bodyPr>
          <a:lstStyle/>
          <a:p>
            <a:r>
              <a:rPr lang="de-DE" dirty="0"/>
              <a:t>ELISABETH KÜBLER-ROSS,</a:t>
            </a:r>
            <a:br>
              <a:rPr lang="de-DE" dirty="0"/>
            </a:br>
            <a:r>
              <a:rPr lang="de-DE" dirty="0"/>
              <a:t>geboren am 8. Juli 1926 in Zürich; gestorben am 24. August 2004 in Scottsdale, Arizona.</a:t>
            </a:r>
          </a:p>
          <a:p>
            <a:r>
              <a:rPr lang="de-DE" dirty="0"/>
              <a:t>Sie war Psychiaterin und hat als erste Interviews mit Sterbenden geführt und ein Modell von fünf Sterbephasen entwickelt.   </a:t>
            </a:r>
          </a:p>
        </p:txBody>
      </p:sp>
      <p:pic>
        <p:nvPicPr>
          <p:cNvPr id="2" name="Inhaltsplatzhalter 3">
            <a:extLst>
              <a:ext uri="{FF2B5EF4-FFF2-40B4-BE49-F238E27FC236}">
                <a16:creationId xmlns:a16="http://schemas.microsoft.com/office/drawing/2014/main" id="{42B434F7-3EA0-3859-2265-6B714BBF1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01" y="1260000"/>
            <a:ext cx="5237539" cy="523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0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Inhaltsplatzhalter 2"/>
          <p:cNvSpPr>
            <a:spLocks noGrp="1"/>
          </p:cNvSpPr>
          <p:nvPr>
            <p:ph type="body" sz="quarter" idx="10"/>
          </p:nvPr>
        </p:nvSpPr>
        <p:spPr>
          <a:xfrm>
            <a:off x="1000800" y="673199"/>
            <a:ext cx="9914842" cy="5017989"/>
          </a:xfrm>
        </p:spPr>
        <p:txBody>
          <a:bodyPr>
            <a:normAutofit/>
          </a:bodyPr>
          <a:lstStyle/>
          <a:p>
            <a:r>
              <a:rPr lang="de-DE" altLang="de-DE" dirty="0"/>
              <a:t>Die Charta zur Betreuung schwerstkranker und sterbender Menschen in Deutschland 2010</a:t>
            </a:r>
          </a:p>
          <a:p>
            <a:endParaRPr lang="de-DE" altLang="de-DE" dirty="0"/>
          </a:p>
          <a:p>
            <a:r>
              <a:rPr lang="de-DE" altLang="de-DE" dirty="0">
                <a:hlinkClick r:id="rId3"/>
              </a:rPr>
              <a:t>www.charta-zur-betreuung-sterbender.de</a:t>
            </a:r>
            <a:endParaRPr lang="de-DE" altLang="de-DE" dirty="0"/>
          </a:p>
          <a:p>
            <a:endParaRPr lang="de-DE" altLang="de-DE" dirty="0"/>
          </a:p>
          <a:p>
            <a:pPr algn="l"/>
            <a:endParaRPr lang="de-DE" sz="1800" dirty="0">
              <a:latin typeface="+mn-lt"/>
            </a:endParaRPr>
          </a:p>
          <a:p>
            <a:pPr algn="l"/>
            <a:endParaRPr lang="de-DE" dirty="0"/>
          </a:p>
          <a:p>
            <a:pPr algn="l"/>
            <a:endParaRPr lang="de-DE" sz="1800" dirty="0">
              <a:latin typeface="+mn-lt"/>
            </a:endParaRPr>
          </a:p>
          <a:p>
            <a:pPr algn="l"/>
            <a:endParaRPr lang="de-DE" dirty="0"/>
          </a:p>
          <a:p>
            <a:pPr algn="l"/>
            <a:endParaRPr lang="de-DE" sz="1800" dirty="0">
              <a:latin typeface="+mn-lt"/>
            </a:endParaRPr>
          </a:p>
          <a:p>
            <a:pPr algn="l"/>
            <a:endParaRPr lang="de-DE" dirty="0"/>
          </a:p>
          <a:p>
            <a:pPr algn="l"/>
            <a:r>
              <a:rPr lang="de-DE" sz="1800" dirty="0">
                <a:latin typeface="+mn-lt"/>
              </a:rPr>
              <a:t>Deutsche Gesellschaft für Palliativmedizin (DGP)</a:t>
            </a:r>
          </a:p>
          <a:p>
            <a:pPr algn="l"/>
            <a:r>
              <a:rPr lang="de-DE" sz="1800" dirty="0">
                <a:latin typeface="+mn-lt"/>
              </a:rPr>
              <a:t>Deutscher Hospiz-und </a:t>
            </a:r>
            <a:r>
              <a:rPr lang="de-DE" sz="1800" dirty="0" err="1">
                <a:latin typeface="+mn-lt"/>
              </a:rPr>
              <a:t>PalliativVerband</a:t>
            </a:r>
            <a:r>
              <a:rPr lang="de-DE" sz="1800" dirty="0">
                <a:latin typeface="+mn-lt"/>
              </a:rPr>
              <a:t> (DHPV)</a:t>
            </a:r>
          </a:p>
          <a:p>
            <a:pPr algn="l"/>
            <a:r>
              <a:rPr lang="de-DE" sz="1800" dirty="0">
                <a:latin typeface="+mn-lt"/>
              </a:rPr>
              <a:t>Bundesärztekammer (BÄK)</a:t>
            </a:r>
            <a:endParaRPr lang="de-DE" altLang="de-DE" sz="1800" dirty="0">
              <a:latin typeface="+mn-lt"/>
            </a:endParaRPr>
          </a:p>
          <a:p>
            <a:endParaRPr lang="de-DE" altLang="de-DE" dirty="0"/>
          </a:p>
        </p:txBody>
      </p:sp>
      <p:sp>
        <p:nvSpPr>
          <p:cNvPr id="18434" name="Titel 1"/>
          <p:cNvSpPr>
            <a:spLocks noGrp="1"/>
          </p:cNvSpPr>
          <p:nvPr>
            <p:ph type="title" idx="4294967295"/>
          </p:nvPr>
        </p:nvSpPr>
        <p:spPr>
          <a:xfrm>
            <a:off x="0" y="-860425"/>
            <a:ext cx="10972800" cy="850900"/>
          </a:xfrm>
        </p:spPr>
        <p:txBody>
          <a:bodyPr>
            <a:normAutofit fontScale="90000"/>
          </a:bodyPr>
          <a:lstStyle/>
          <a:p>
            <a:r>
              <a:rPr lang="de-DE" altLang="de-DE" dirty="0"/>
              <a:t>Charta zur Betreuung schwerstkranker und sterbender Menschen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de-DE"/>
              <a:t>1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00" y="2550318"/>
            <a:ext cx="5875867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55881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sz="quarter" idx="10"/>
          </p:nvPr>
        </p:nvSpPr>
        <p:spPr>
          <a:xfrm>
            <a:off x="1000800" y="673200"/>
            <a:ext cx="9914842" cy="1092100"/>
          </a:xfrm>
        </p:spPr>
        <p:txBody>
          <a:bodyPr>
            <a:normAutofit/>
          </a:bodyPr>
          <a:lstStyle/>
          <a:p>
            <a:r>
              <a:rPr lang="de-DE" dirty="0"/>
              <a:t>Seit dem 8. Dezember 2015 gibt es das Hospiz- und Palliativgesetz. Mit ihm wurde die Palliativversorgung ausdrücklich Bestandteil der Regelversorgung in der gesetzlichen Krankenversicherung.</a:t>
            </a:r>
          </a:p>
        </p:txBody>
      </p:sp>
      <p:sp>
        <p:nvSpPr>
          <p:cNvPr id="4" name="AutoShape 2" descr="Bildergebnis für Palliativpflege"/>
          <p:cNvSpPr>
            <a:spLocks noChangeAspect="1" noChangeArrowheads="1"/>
          </p:cNvSpPr>
          <p:nvPr/>
        </p:nvSpPr>
        <p:spPr bwMode="auto">
          <a:xfrm>
            <a:off x="155575" y="-804863"/>
            <a:ext cx="2857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604C1E6-6942-05CA-E4A9-6AF7512D7A66}"/>
              </a:ext>
            </a:extLst>
          </p:cNvPr>
          <p:cNvSpPr txBox="1">
            <a:spLocks/>
          </p:cNvSpPr>
          <p:nvPr/>
        </p:nvSpPr>
        <p:spPr>
          <a:xfrm>
            <a:off x="5480353" y="1741711"/>
            <a:ext cx="5168901" cy="4303489"/>
          </a:xfrm>
          <a:prstGeom prst="rect">
            <a:avLst/>
          </a:prstGeom>
        </p:spPr>
        <p:txBody>
          <a:bodyPr vert="horz" lIns="90000" tIns="45720" rIns="91440" bIns="45720" rtlCol="0" anchor="b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… 341 Palliativstationen mit 2 837 Betten</a:t>
            </a:r>
            <a:br>
              <a:rPr lang="de-DE" dirty="0"/>
            </a:br>
            <a:r>
              <a:rPr lang="de-DE" dirty="0"/>
              <a:t>    (ca.18 % der Krankenhäuser)</a:t>
            </a:r>
          </a:p>
          <a:p>
            <a:r>
              <a:rPr lang="de-DE" dirty="0"/>
              <a:t>… 284 SAPV Teams</a:t>
            </a:r>
          </a:p>
          <a:p>
            <a:r>
              <a:rPr lang="de-DE" dirty="0"/>
              <a:t>… 44 SAPV-Teams </a:t>
            </a:r>
            <a:r>
              <a:rPr lang="de-DE" dirty="0" err="1"/>
              <a:t>für</a:t>
            </a:r>
            <a:r>
              <a:rPr lang="de-DE" dirty="0"/>
              <a:t> Kinder und Jugendliche</a:t>
            </a:r>
          </a:p>
          <a:p>
            <a:r>
              <a:rPr lang="de-DE" dirty="0"/>
              <a:t>… 234 stationäre Hospize mit 2343 Betten</a:t>
            </a:r>
          </a:p>
          <a:p>
            <a:r>
              <a:rPr lang="de-DE" dirty="0"/>
              <a:t>… 17 Kinder- und Jugendlichen-Hospize</a:t>
            </a:r>
          </a:p>
          <a:p>
            <a:r>
              <a:rPr lang="de-DE" dirty="0">
                <a:effectLst/>
              </a:rPr>
              <a:t>… 11 440 Ärzte und Ärztinnen mit Zusatzausbildung</a:t>
            </a:r>
            <a:br>
              <a:rPr lang="de-DE" dirty="0">
                <a:effectLst/>
              </a:rPr>
            </a:br>
            <a:r>
              <a:rPr lang="de-DE" dirty="0">
                <a:effectLst/>
              </a:rPr>
              <a:t>    Palliativmedizin (das sind 3 % aller </a:t>
            </a:r>
            <a:r>
              <a:rPr lang="de-DE" dirty="0" err="1">
                <a:effectLst/>
              </a:rPr>
              <a:t>Ärzt</a:t>
            </a:r>
            <a:r>
              <a:rPr lang="de-DE" dirty="0">
                <a:effectLst/>
              </a:rPr>
              <a:t>*innen)</a:t>
            </a:r>
          </a:p>
          <a:p>
            <a:r>
              <a:rPr lang="de-DE" dirty="0">
                <a:effectLst/>
              </a:rPr>
              <a:t>… 30.000 Pflegende mit Weiterbildung Palliative Care</a:t>
            </a:r>
            <a:br>
              <a:rPr lang="de-DE" dirty="0">
                <a:effectLst/>
              </a:rPr>
            </a:br>
            <a:r>
              <a:rPr lang="de-DE" dirty="0">
                <a:effectLst/>
              </a:rPr>
              <a:t>    (das sind 0,3% aller Pflegenden)</a:t>
            </a:r>
          </a:p>
        </p:txBody>
      </p:sp>
      <p:pic>
        <p:nvPicPr>
          <p:cNvPr id="6" name="Bild 1" descr="Bildergebnis für Palliativpflege">
            <a:extLst>
              <a:ext uri="{FF2B5EF4-FFF2-40B4-BE49-F238E27FC236}">
                <a16:creationId xmlns:a16="http://schemas.microsoft.com/office/drawing/2014/main" id="{01C4E85C-560C-D202-1F7A-32BA4934990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2" y="4057994"/>
            <a:ext cx="4250348" cy="192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1" descr="Bildergebnis für Hospiz">
            <a:extLst>
              <a:ext uri="{FF2B5EF4-FFF2-40B4-BE49-F238E27FC236}">
                <a16:creationId xmlns:a16="http://schemas.microsoft.com/office/drawing/2014/main" id="{A03C0D02-818B-59F3-11EA-FE34F75188E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" y="1678211"/>
            <a:ext cx="4250348" cy="21624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94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Macintosh PowerPoint</Application>
  <PresentationFormat>Breitbild</PresentationFormat>
  <Paragraphs>39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Charta zur Betreuung schwerstkranker und sterbender Menschen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h.geiter</dc:creator>
  <cp:lastModifiedBy>Maria Mosesku</cp:lastModifiedBy>
  <cp:revision>30</cp:revision>
  <dcterms:created xsi:type="dcterms:W3CDTF">2019-08-30T20:50:45Z</dcterms:created>
  <dcterms:modified xsi:type="dcterms:W3CDTF">2023-07-02T12:02:45Z</dcterms:modified>
</cp:coreProperties>
</file>